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32"/>
  </p:notesMasterIdLst>
  <p:sldIdLst>
    <p:sldId id="256" r:id="rId2"/>
    <p:sldId id="333" r:id="rId3"/>
    <p:sldId id="334" r:id="rId4"/>
    <p:sldId id="335" r:id="rId5"/>
    <p:sldId id="336" r:id="rId6"/>
    <p:sldId id="337" r:id="rId7"/>
    <p:sldId id="330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273" r:id="rId16"/>
    <p:sldId id="346" r:id="rId17"/>
    <p:sldId id="262" r:id="rId18"/>
    <p:sldId id="263" r:id="rId19"/>
    <p:sldId id="345" r:id="rId20"/>
    <p:sldId id="264" r:id="rId21"/>
    <p:sldId id="347" r:id="rId22"/>
    <p:sldId id="265" r:id="rId23"/>
    <p:sldId id="274" r:id="rId24"/>
    <p:sldId id="266" r:id="rId25"/>
    <p:sldId id="275" r:id="rId26"/>
    <p:sldId id="278" r:id="rId27"/>
    <p:sldId id="279" r:id="rId28"/>
    <p:sldId id="280" r:id="rId29"/>
    <p:sldId id="348" r:id="rId30"/>
    <p:sldId id="34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1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8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DCC4E-8EF5-491D-84A9-F69DBB73D2BD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CCE6B-F869-4640-92B6-0148CEB43D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49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52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553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690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19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328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794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593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00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72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46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50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43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04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1242" y="606552"/>
            <a:ext cx="10058400" cy="3566160"/>
          </a:xfrm>
        </p:spPr>
        <p:txBody>
          <a:bodyPr>
            <a:normAutofit/>
          </a:bodyPr>
          <a:lstStyle/>
          <a:p>
            <a:r>
              <a:rPr lang="ru-RU" sz="5600" dirty="0"/>
              <a:t>Расчет </a:t>
            </a:r>
            <a:r>
              <a:rPr lang="ru-RU" sz="5600" dirty="0" err="1" smtClean="0"/>
              <a:t>волемической</a:t>
            </a:r>
            <a:r>
              <a:rPr lang="ru-RU" sz="5600" dirty="0" smtClean="0"/>
              <a:t> нагрузки при </a:t>
            </a:r>
            <a:r>
              <a:rPr lang="ru-RU" sz="5600" dirty="0"/>
              <a:t>критических состояниях в педиатрии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852415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Прометной Д.В.</a:t>
            </a:r>
          </a:p>
          <a:p>
            <a:pPr algn="r"/>
            <a:r>
              <a:rPr lang="ru-RU" dirty="0" smtClean="0"/>
              <a:t>К.м.н., доцент кафедры педиатрии </a:t>
            </a:r>
            <a:r>
              <a:rPr lang="ru-RU" dirty="0" err="1" smtClean="0"/>
              <a:t>фпк</a:t>
            </a:r>
            <a:r>
              <a:rPr lang="ru-RU" dirty="0" smtClean="0"/>
              <a:t> и </a:t>
            </a:r>
            <a:r>
              <a:rPr lang="ru-RU" dirty="0" err="1" smtClean="0"/>
              <a:t>ппс</a:t>
            </a:r>
            <a:r>
              <a:rPr lang="ru-RU" dirty="0" smtClean="0"/>
              <a:t> </a:t>
            </a:r>
            <a:r>
              <a:rPr lang="ru-RU" dirty="0" err="1" smtClean="0"/>
              <a:t>ростгму</a:t>
            </a:r>
            <a:r>
              <a:rPr lang="ru-RU" dirty="0" smtClean="0"/>
              <a:t>, анестезиолог-реаниматолог </a:t>
            </a:r>
            <a:r>
              <a:rPr lang="ru-RU" dirty="0" err="1" smtClean="0"/>
              <a:t>гбу</a:t>
            </a:r>
            <a:r>
              <a:rPr lang="ru-RU" dirty="0" smtClean="0"/>
              <a:t> </a:t>
            </a:r>
            <a:r>
              <a:rPr lang="ru-RU" dirty="0" err="1" smtClean="0"/>
              <a:t>ро</a:t>
            </a:r>
            <a:r>
              <a:rPr lang="ru-RU" dirty="0" smtClean="0"/>
              <a:t> «ОДКБ»</a:t>
            </a:r>
            <a:endParaRPr lang="ru-RU" dirty="0"/>
          </a:p>
          <a:p>
            <a:pPr algn="r"/>
            <a:r>
              <a:rPr lang="ru-RU" dirty="0"/>
              <a:t>Ростов-на-дону, </a:t>
            </a:r>
            <a:r>
              <a:rPr lang="ru-RU" dirty="0" smtClean="0"/>
              <a:t>25.10.2016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37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Запавшие глазные яблоки</a:t>
            </a:r>
            <a:endParaRPr lang="ru-RU" dirty="0"/>
          </a:p>
        </p:txBody>
      </p:sp>
      <p:pic>
        <p:nvPicPr>
          <p:cNvPr id="2050" name="Picture 2" descr="http://x-medical.ru/uploads/posts/1212234113_1051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22" t="9600" r="22866" b="67383"/>
          <a:stretch/>
        </p:blipFill>
        <p:spPr bwMode="auto">
          <a:xfrm>
            <a:off x="1097279" y="2133599"/>
            <a:ext cx="5879477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x-medical.ru/uploads/posts/1212234113_1051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89" t="52527" r="2541" b="5369"/>
          <a:stretch/>
        </p:blipFill>
        <p:spPr bwMode="auto">
          <a:xfrm>
            <a:off x="7124699" y="2095500"/>
            <a:ext cx="430530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502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499" y="1930581"/>
            <a:ext cx="70739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Найти участок живота на ½ расстояния между пупком и боковой поверхностью туловища.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Захватить большим и указательным пальцами кожную складку живота вдоль тела.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Сжать складку в течение 1 сек, затем отпустить.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Наблюдать за скоростью расправления.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4766" y="1930581"/>
            <a:ext cx="33528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97280" y="591404"/>
            <a:ext cx="10058400" cy="1098060"/>
          </a:xfrm>
        </p:spPr>
        <p:txBody>
          <a:bodyPr/>
          <a:lstStyle/>
          <a:p>
            <a:r>
              <a:rPr lang="ru-RU" dirty="0" smtClean="0"/>
              <a:t>Оценка кожной складки: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6032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79418" y="0"/>
            <a:ext cx="9144000" cy="43433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Лечение дегидратации (</a:t>
            </a:r>
            <a:r>
              <a:rPr lang="ru-RU" sz="24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регидратация</a:t>
            </a:r>
            <a:r>
              <a:rPr lang="ru-RU" sz="2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1330637"/>
              </p:ext>
            </p:extLst>
          </p:nvPr>
        </p:nvGraphicFramePr>
        <p:xfrm>
          <a:off x="481446" y="595745"/>
          <a:ext cx="11339944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2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9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5669">
                  <a:extLst>
                    <a:ext uri="{9D8B030D-6E8A-4147-A177-3AD203B41FA5}">
                      <a16:colId xmlns:a16="http://schemas.microsoft.com/office/drawing/2014/main" xmlns="" val="906584278"/>
                    </a:ext>
                  </a:extLst>
                </a:gridCol>
                <a:gridCol w="997528">
                  <a:extLst>
                    <a:ext uri="{9D8B030D-6E8A-4147-A177-3AD203B41FA5}">
                      <a16:colId xmlns:a16="http://schemas.microsoft.com/office/drawing/2014/main" xmlns="" val="1745630466"/>
                    </a:ext>
                  </a:extLst>
                </a:gridCol>
                <a:gridCol w="2445325">
                  <a:extLst>
                    <a:ext uri="{9D8B030D-6E8A-4147-A177-3AD203B41FA5}">
                      <a16:colId xmlns:a16="http://schemas.microsoft.com/office/drawing/2014/main" xmlns="" val="562600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Степень</a:t>
                      </a:r>
                    </a:p>
                    <a:p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обезво-живания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Принципы лечения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Объем</a:t>
                      </a:r>
                      <a:r>
                        <a:rPr lang="ru-RU" sz="1400" baseline="0" dirty="0" smtClean="0"/>
                        <a:t> жидкости для </a:t>
                      </a:r>
                      <a:r>
                        <a:rPr lang="ru-RU" sz="1400" baseline="0" dirty="0" err="1" smtClean="0"/>
                        <a:t>регидратации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Путь введения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Качественный состав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Тяжелая (по шкале ВОЗ,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2013) или</a:t>
                      </a:r>
                      <a:endParaRPr lang="ru-RU" sz="1400" dirty="0" smtClean="0"/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5-8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б. по </a:t>
                      </a:r>
                      <a:r>
                        <a:rPr lang="en-US" sz="1400" baseline="0" dirty="0" smtClean="0"/>
                        <a:t>CDS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В/в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регидратация</a:t>
                      </a:r>
                      <a:r>
                        <a:rPr lang="ru-RU" sz="1400" baseline="0" dirty="0" smtClean="0"/>
                        <a:t>.</a:t>
                      </a:r>
                    </a:p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baseline="0" dirty="0" smtClean="0"/>
                        <a:t>Кормление при отсутствии рвоты.</a:t>
                      </a:r>
                    </a:p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baseline="0" dirty="0" smtClean="0"/>
                        <a:t>Наблюдение каждые 3 ч. для оценки </a:t>
                      </a:r>
                      <a:r>
                        <a:rPr lang="ru-RU" sz="1400" baseline="0" dirty="0" err="1" smtClean="0"/>
                        <a:t>волемического</a:t>
                      </a:r>
                      <a:r>
                        <a:rPr lang="ru-RU" sz="1400" baseline="0" dirty="0" smtClean="0"/>
                        <a:t> статуса/ необходимости продолжения </a:t>
                      </a:r>
                      <a:r>
                        <a:rPr lang="ru-RU" sz="1400" baseline="0" dirty="0" err="1" smtClean="0"/>
                        <a:t>регидратации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 мл/кг</a:t>
                      </a:r>
                      <a:r>
                        <a:rPr lang="ru-RU" sz="1400" dirty="0" smtClean="0"/>
                        <a:t>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 - 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 1 г.-за 6 ч. </a:t>
                      </a:r>
                      <a:r>
                        <a:rPr lang="ru-RU" sz="1400" dirty="0" smtClean="0"/>
                        <a:t>(в </a:t>
                      </a:r>
                      <a:r>
                        <a:rPr lang="ru-RU" sz="1400" dirty="0" err="1" smtClean="0"/>
                        <a:t>т.ч</a:t>
                      </a:r>
                      <a:r>
                        <a:rPr lang="ru-RU" sz="1400" dirty="0" smtClean="0"/>
                        <a:t>. 1-й час-30 мл/кг; затем 70 мл/кг за 5 ч.);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 - </a:t>
                      </a:r>
                      <a:r>
                        <a:rPr lang="en-US" sz="1400" b="1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</a:t>
                      </a:r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г. – за 3 ч. </a:t>
                      </a:r>
                      <a:r>
                        <a:rPr lang="ru-RU" sz="1400" dirty="0" smtClean="0"/>
                        <a:t>(в </a:t>
                      </a:r>
                      <a:r>
                        <a:rPr lang="ru-RU" sz="1400" dirty="0" err="1" smtClean="0"/>
                        <a:t>т.ч</a:t>
                      </a:r>
                      <a:r>
                        <a:rPr lang="ru-RU" sz="1400" dirty="0" smtClean="0"/>
                        <a:t>. 30</a:t>
                      </a:r>
                      <a:r>
                        <a:rPr lang="ru-RU" sz="1400" baseline="0" dirty="0" smtClean="0"/>
                        <a:t> мин – 30 мл/кг; затем 70 мл/кг – за 2,5 ч.)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400" dirty="0" smtClean="0"/>
                        <a:t>в/в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err="1" smtClean="0"/>
                        <a:t>NaCl</a:t>
                      </a:r>
                      <a:r>
                        <a:rPr lang="ru-RU" sz="1400" dirty="0" smtClean="0"/>
                        <a:t> 0,9%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Умеренная (по шкале ВОЗ,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2013) или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1-4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б. по </a:t>
                      </a:r>
                      <a:r>
                        <a:rPr lang="en-US" sz="1400" baseline="0" dirty="0" smtClean="0"/>
                        <a:t>CDS</a:t>
                      </a:r>
                      <a:endParaRPr lang="en-US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Оральная </a:t>
                      </a:r>
                      <a:r>
                        <a:rPr lang="ru-RU" sz="1400" dirty="0" err="1" smtClean="0"/>
                        <a:t>регидратация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Продолжить кормление.</a:t>
                      </a:r>
                    </a:p>
                    <a:p>
                      <a:pPr marL="0" marR="0" indent="36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baseline="0" dirty="0" smtClean="0"/>
                        <a:t>Наблюдение каждые 4 ч. для оценки </a:t>
                      </a:r>
                      <a:r>
                        <a:rPr lang="ru-RU" sz="1400" baseline="0" dirty="0" err="1" smtClean="0"/>
                        <a:t>волемического</a:t>
                      </a:r>
                      <a:r>
                        <a:rPr lang="ru-RU" sz="1400" baseline="0" dirty="0" smtClean="0"/>
                        <a:t> статуса/ необходимости продолжения </a:t>
                      </a:r>
                      <a:r>
                        <a:rPr lang="ru-RU" sz="1400" baseline="0" dirty="0" err="1" smtClean="0"/>
                        <a:t>регидратации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 мл/кг</a:t>
                      </a:r>
                      <a:r>
                        <a:rPr lang="ru-RU" sz="14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baseline="0" dirty="0" smtClean="0"/>
                        <a:t>за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ч</a:t>
                      </a:r>
                      <a:r>
                        <a:rPr lang="ru-RU" sz="1400" baseline="0" dirty="0" smtClean="0"/>
                        <a:t>.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per </a:t>
                      </a:r>
                      <a:r>
                        <a:rPr lang="en-US" sz="1400" dirty="0" err="1" smtClean="0"/>
                        <a:t>os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/</a:t>
                      </a:r>
                      <a:r>
                        <a:rPr lang="ru-RU" sz="1400" baseline="0" dirty="0" smtClean="0"/>
                        <a:t> через НГЗ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400" dirty="0" smtClean="0"/>
                        <a:t>р-</a:t>
                      </a:r>
                      <a:r>
                        <a:rPr lang="ru-RU" sz="1400" dirty="0" err="1" smtClean="0"/>
                        <a:t>ры</a:t>
                      </a:r>
                      <a:r>
                        <a:rPr lang="ru-RU" sz="1400" dirty="0" smtClean="0"/>
                        <a:t> для ОР,</a:t>
                      </a:r>
                      <a:r>
                        <a:rPr lang="ru-RU" sz="1400" baseline="0" dirty="0" smtClean="0"/>
                        <a:t> кипяченная вода. Небольшими порциями. </a:t>
                      </a:r>
                      <a:r>
                        <a:rPr lang="ru-RU" sz="1400" b="1" i="1" baseline="0" dirty="0" smtClean="0"/>
                        <a:t>При рвоте </a:t>
                      </a:r>
                      <a:r>
                        <a:rPr lang="ru-RU" sz="1400" baseline="0" dirty="0" smtClean="0"/>
                        <a:t>– не ранее, чем ч/з 10 мин. после ее окончания.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Легкая (по шкале ВОЗ,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2013)  или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smtClean="0"/>
                        <a:t>б. по </a:t>
                      </a:r>
                      <a:r>
                        <a:rPr lang="en-US" sz="1400" dirty="0" smtClean="0"/>
                        <a:t>CDS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dirty="0" err="1" smtClean="0"/>
                        <a:t>Доп.жидкость</a:t>
                      </a:r>
                      <a:r>
                        <a:rPr lang="ru-RU" sz="1400" dirty="0" smtClean="0"/>
                        <a:t>: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/>
                        <a:t>чаще и/или более длительное прикладывание к груди;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1" baseline="0" dirty="0" smtClean="0"/>
                        <a:t>на </a:t>
                      </a:r>
                      <a:r>
                        <a:rPr lang="ru-RU" sz="1400" b="1" i="1" baseline="0" dirty="0" err="1" smtClean="0"/>
                        <a:t>гр.вскармливании</a:t>
                      </a:r>
                      <a:r>
                        <a:rPr lang="ru-RU" sz="1400" b="1" i="1" baseline="0" dirty="0" smtClean="0"/>
                        <a:t> </a:t>
                      </a:r>
                      <a:r>
                        <a:rPr lang="ru-RU" sz="1400" baseline="0" dirty="0" smtClean="0"/>
                        <a:t>– допаивать водой или р-рами для ОР;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1" baseline="0" dirty="0" smtClean="0"/>
                        <a:t>на искусственном или смешанном  вскармливании </a:t>
                      </a:r>
                      <a:r>
                        <a:rPr lang="ru-RU" sz="1400" baseline="0" dirty="0" smtClean="0"/>
                        <a:t>– давать воду, жидкую пищу (суп, </a:t>
                      </a:r>
                      <a:r>
                        <a:rPr lang="ru-RU" sz="1400" baseline="0" dirty="0" err="1" smtClean="0"/>
                        <a:t>рис.отвар</a:t>
                      </a:r>
                      <a:r>
                        <a:rPr lang="ru-RU" sz="1400" baseline="0" dirty="0" smtClean="0"/>
                        <a:t>, напитки на основе йогурта, р-</a:t>
                      </a:r>
                      <a:r>
                        <a:rPr lang="ru-RU" sz="1400" baseline="0" dirty="0" err="1" smtClean="0"/>
                        <a:t>ры</a:t>
                      </a:r>
                      <a:r>
                        <a:rPr lang="ru-RU" sz="1400" baseline="0" dirty="0" smtClean="0"/>
                        <a:t> для ОР) в любом сочетании.</a:t>
                      </a:r>
                      <a:endParaRPr lang="ru-RU" sz="1400" dirty="0" smtClean="0"/>
                    </a:p>
                    <a:p>
                      <a:pPr marL="0" indent="360000">
                        <a:buFont typeface="+mj-lt"/>
                        <a:buAutoNum type="arabicPeriod"/>
                      </a:pPr>
                      <a:r>
                        <a:rPr lang="ru-RU" sz="1400" dirty="0" smtClean="0"/>
                        <a:t>Продолжать</a:t>
                      </a:r>
                      <a:r>
                        <a:rPr lang="ru-RU" sz="1400" baseline="0" dirty="0" smtClean="0"/>
                        <a:t> кормление.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/>
                        <a:t>столько, сколько ребенок сможет выпить/съесть или исходя из ФП+ПП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per </a:t>
                      </a:r>
                      <a:r>
                        <a:rPr lang="en-US" sz="1400" dirty="0" err="1" smtClean="0"/>
                        <a:t>os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р-</a:t>
                      </a:r>
                      <a:r>
                        <a:rPr lang="ru-RU" sz="1400" dirty="0" err="1" smtClean="0"/>
                        <a:t>ры</a:t>
                      </a:r>
                      <a:r>
                        <a:rPr lang="ru-RU" sz="1400" dirty="0" smtClean="0"/>
                        <a:t> для ОР, грудное молоко,</a:t>
                      </a:r>
                      <a:r>
                        <a:rPr lang="ru-RU" sz="1400" baseline="0" dirty="0" smtClean="0"/>
                        <a:t> кипяченная вода, напитки, жидкая смесь и пр. </a:t>
                      </a:r>
                      <a:r>
                        <a:rPr lang="ru-RU" sz="1400" b="1" i="1" baseline="0" dirty="0" smtClean="0"/>
                        <a:t>При рвоте </a:t>
                      </a:r>
                      <a:r>
                        <a:rPr lang="ru-RU" sz="1400" baseline="0" dirty="0" smtClean="0"/>
                        <a:t>– не ранее, чем ч/з 10 мин. после ее окончания.</a:t>
                      </a:r>
                      <a:endParaRPr lang="ru-RU" sz="140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56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6364" y="2039035"/>
            <a:ext cx="11305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en-US" sz="5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ru-RU" sz="5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600" dirty="0" smtClean="0"/>
              <a:t>(поддержание </a:t>
            </a:r>
            <a:r>
              <a:rPr lang="ru-RU" sz="4600" dirty="0" err="1"/>
              <a:t>волемического</a:t>
            </a:r>
            <a:r>
              <a:rPr lang="ru-RU" sz="4600" dirty="0"/>
              <a:t> </a:t>
            </a:r>
            <a:r>
              <a:rPr lang="ru-RU" sz="4600" dirty="0" smtClean="0"/>
              <a:t>статуса) 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120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9" y="2216728"/>
            <a:ext cx="113884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этапа </a:t>
            </a:r>
            <a:r>
              <a:rPr lang="en-US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3000" dirty="0" smtClean="0"/>
              <a:t> – от момента купирования дегидратации до окончания лечебных суток/ выписки из стационара (если событие произошло ранее окончания лечебных суток).</a:t>
            </a:r>
          </a:p>
          <a:p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64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620688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30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волемической</a:t>
            </a: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нагрузки на этапе </a:t>
            </a:r>
            <a:r>
              <a:rPr lang="en-US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12752" y="1484784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>
                <a:effectLst/>
              </a:rPr>
              <a:t>Расчет </a:t>
            </a:r>
            <a:r>
              <a:rPr lang="ru-RU" kern="0" dirty="0" smtClean="0">
                <a:effectLst/>
              </a:rPr>
              <a:t>суточного объема жидкости.</a:t>
            </a:r>
            <a:endParaRPr lang="ru-RU" kern="0" dirty="0">
              <a:effectLst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Расчет объема </a:t>
            </a:r>
            <a:r>
              <a:rPr lang="ru-RU" kern="0" dirty="0" err="1" smtClean="0">
                <a:effectLst/>
              </a:rPr>
              <a:t>энтерального</a:t>
            </a:r>
            <a:r>
              <a:rPr lang="ru-RU" kern="0" dirty="0" smtClean="0">
                <a:effectLst/>
              </a:rPr>
              <a:t> питания.</a:t>
            </a:r>
            <a:endParaRPr lang="ru-RU" kern="0" dirty="0">
              <a:effectLst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Расчет объема ИТ.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Определение качественного состава ИТ.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Фиксация </a:t>
            </a:r>
            <a:r>
              <a:rPr lang="ru-RU" kern="0" dirty="0">
                <a:effectLst/>
              </a:rPr>
              <a:t>программы в </a:t>
            </a:r>
            <a:r>
              <a:rPr lang="ru-RU" kern="0" dirty="0" smtClean="0">
                <a:effectLst/>
              </a:rPr>
              <a:t>листе назначений.</a:t>
            </a:r>
            <a:endParaRPr lang="ru-RU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620688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Составление суточной программы </a:t>
            </a: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12752" y="1484784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>
                <a:effectLst/>
              </a:rPr>
              <a:t>Расчет </a:t>
            </a:r>
            <a:r>
              <a:rPr lang="ru-RU" kern="0" dirty="0" smtClean="0">
                <a:effectLst/>
              </a:rPr>
              <a:t>суточного объема жидкости.</a:t>
            </a:r>
            <a:endParaRPr lang="ru-RU" kern="0" dirty="0">
              <a:effectLst/>
            </a:endParaRP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Расчет объема </a:t>
            </a:r>
            <a:r>
              <a:rPr lang="ru-RU" kern="0" dirty="0" err="1" smtClean="0">
                <a:solidFill>
                  <a:schemeClr val="bg1">
                    <a:lumMod val="85000"/>
                  </a:schemeClr>
                </a:solidFill>
                <a:effectLst/>
              </a:rPr>
              <a:t>энтерального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 питания.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Расчет объема ИТ.</a:t>
            </a: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Определение качественного состава ИТ.</a:t>
            </a: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Фиксация </a:t>
            </a:r>
            <a:r>
              <a:rPr lang="ru-RU" kern="0" dirty="0">
                <a:solidFill>
                  <a:schemeClr val="bg1">
                    <a:lumMod val="85000"/>
                  </a:schemeClr>
                </a:solidFill>
                <a:effectLst/>
              </a:rPr>
              <a:t>программы в 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листе назначений.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5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27250" y="1852261"/>
            <a:ext cx="8229600" cy="65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8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</a:t>
            </a:r>
            <a:r>
              <a:rPr lang="ru-RU" sz="3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ФП</a:t>
            </a: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ПП</a:t>
            </a:r>
          </a:p>
          <a:p>
            <a:pPr marL="0" indent="0" algn="ctr">
              <a:buNone/>
            </a:pPr>
            <a:endParaRPr lang="ru-RU" sz="3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5444" y="2773164"/>
            <a:ext cx="8054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sz="3000" dirty="0">
                <a:solidFill>
                  <a:srgbClr val="0070C0"/>
                </a:solidFill>
              </a:rPr>
              <a:t>ФП</a:t>
            </a:r>
            <a:r>
              <a:rPr lang="ru-RU" sz="3000" dirty="0"/>
              <a:t> – физ. потребность в </a:t>
            </a:r>
            <a:r>
              <a:rPr lang="ru-RU" sz="3000" dirty="0" smtClean="0"/>
              <a:t>жидкости;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sz="3000" dirty="0" smtClean="0">
                <a:solidFill>
                  <a:srgbClr val="0070C0"/>
                </a:solidFill>
              </a:rPr>
              <a:t>ПП</a:t>
            </a:r>
            <a:r>
              <a:rPr lang="ru-RU" sz="3000" dirty="0" smtClean="0"/>
              <a:t> – патологические потери (если имеются);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2082" y="4985327"/>
            <a:ext cx="1029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Окончательный объем = (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/24) х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400" dirty="0" smtClean="0"/>
              <a:t>, где </a:t>
            </a:r>
          </a:p>
          <a:p>
            <a:pPr algn="just"/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400" dirty="0" smtClean="0"/>
              <a:t> – количество часов, оставшееся до окончания лечебных суток.</a:t>
            </a:r>
            <a:endParaRPr lang="ru-RU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29491" y="383225"/>
            <a:ext cx="11402291" cy="43433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Расчет жидкости для поддержания </a:t>
            </a:r>
            <a:r>
              <a:rPr lang="ru-RU" sz="24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волемического</a:t>
            </a:r>
            <a:r>
              <a:rPr lang="ru-RU" sz="2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статуса на 24 часа</a:t>
            </a: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0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3352" y="125136"/>
            <a:ext cx="11436548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Расчет физиологической потребности в жидкости (ФП), мл/кг/</a:t>
            </a:r>
            <a:r>
              <a:rPr lang="ru-RU" sz="26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сут</a:t>
            </a:r>
            <a:endParaRPr lang="ru-RU" sz="2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52" y="767046"/>
            <a:ext cx="11160612" cy="4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0" indent="0" algn="just">
              <a:buClr>
                <a:schemeClr val="tx1"/>
              </a:buClr>
              <a:buNone/>
            </a:pPr>
            <a:r>
              <a:rPr lang="ru-RU" sz="2200" kern="0" dirty="0" smtClean="0">
                <a:effectLst/>
              </a:rPr>
              <a:t>1. Формула </a:t>
            </a:r>
            <a:r>
              <a:rPr lang="ru-RU" sz="2200" kern="0" dirty="0" err="1">
                <a:effectLst/>
              </a:rPr>
              <a:t>Валлачи</a:t>
            </a:r>
            <a:r>
              <a:rPr lang="ru-RU" sz="2200" kern="0" dirty="0">
                <a:effectLst/>
              </a:rPr>
              <a:t> (</a:t>
            </a:r>
            <a:r>
              <a:rPr lang="en-US" sz="2200" kern="0" dirty="0">
                <a:effectLst/>
              </a:rPr>
              <a:t>Wallace W.M., 1953)</a:t>
            </a:r>
            <a:r>
              <a:rPr lang="ru-RU" sz="2200" kern="0" dirty="0">
                <a:effectLst/>
              </a:rPr>
              <a:t> </a:t>
            </a:r>
            <a:r>
              <a:rPr lang="en-US" sz="2200" kern="0" dirty="0">
                <a:effectLst/>
              </a:rPr>
              <a:t>&gt; 1</a:t>
            </a:r>
            <a:r>
              <a:rPr lang="ru-RU" sz="2200" kern="0" dirty="0">
                <a:effectLst/>
              </a:rPr>
              <a:t> года</a:t>
            </a:r>
            <a:r>
              <a:rPr lang="en-US" sz="2200" kern="0" dirty="0">
                <a:effectLst/>
              </a:rPr>
              <a:t>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81200" y="1236174"/>
            <a:ext cx="8229600" cy="51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</a:t>
            </a:r>
            <a:r>
              <a:rPr lang="ru-RU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3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3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100-3n</a:t>
            </a:r>
            <a:endParaRPr lang="ru-RU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3352" y="3271863"/>
            <a:ext cx="8550374" cy="44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 startAt="3"/>
            </a:pPr>
            <a:r>
              <a:rPr lang="ru-RU" sz="2200" kern="0" dirty="0" smtClean="0">
                <a:effectLst/>
              </a:rPr>
              <a:t>Потребность в жидкости у детей (</a:t>
            </a:r>
            <a:r>
              <a:rPr lang="ru-RU" sz="2200" kern="0" dirty="0" err="1" smtClean="0">
                <a:effectLst/>
              </a:rPr>
              <a:t>В.А,Михельсон</a:t>
            </a:r>
            <a:r>
              <a:rPr lang="ru-RU" sz="2200" kern="0" dirty="0" smtClean="0">
                <a:effectLst/>
              </a:rPr>
              <a:t>, 1999)</a:t>
            </a:r>
            <a:r>
              <a:rPr lang="en-US" sz="2200" kern="0" dirty="0" smtClean="0">
                <a:effectLst/>
              </a:rPr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540960"/>
              </p:ext>
            </p:extLst>
          </p:nvPr>
        </p:nvGraphicFramePr>
        <p:xfrm>
          <a:off x="1979658" y="3723235"/>
          <a:ext cx="8128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4392075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0401370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6504160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159830275"/>
                    </a:ext>
                  </a:extLst>
                </a:gridCol>
              </a:tblGrid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Возраст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., мл/кг/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Возраст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., мл/кг/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8195678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</a:t>
                      </a:r>
                      <a:r>
                        <a:rPr lang="ru-RU" sz="1400" baseline="0" dirty="0" smtClean="0"/>
                        <a:t> - 80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 мес.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125 - 145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9167198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80 - 140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120 - 135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887920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100 - 120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115 - 125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3114260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4 - 7 </a:t>
                      </a:r>
                      <a:r>
                        <a:rPr lang="ru-RU" sz="1400" dirty="0" err="1" smtClean="0"/>
                        <a:t>сут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120 - 150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100 - 110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9601862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– 4 </a:t>
                      </a:r>
                      <a:r>
                        <a:rPr lang="ru-RU" sz="1400" dirty="0" err="1" smtClean="0"/>
                        <a:t>нед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 – 160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90 - 100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816323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мес.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 – 160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r>
                        <a:rPr lang="ru-RU" sz="1400" baseline="0" dirty="0" smtClean="0"/>
                        <a:t>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70 - 85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4373468"/>
                  </a:ext>
                </a:extLst>
              </a:tr>
              <a:tr h="295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 мес.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130 - 155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50 - 60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77917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921000" y="1818331"/>
            <a:ext cx="6324600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V</a:t>
            </a:r>
            <a:r>
              <a:rPr lang="ru-RU" sz="2200" dirty="0" err="1" smtClean="0">
                <a:solidFill>
                  <a:srgbClr val="0070C0"/>
                </a:solidFill>
              </a:rPr>
              <a:t>сут</a:t>
            </a:r>
            <a:r>
              <a:rPr lang="ru-RU" sz="2200" dirty="0" smtClean="0"/>
              <a:t> </a:t>
            </a:r>
            <a:r>
              <a:rPr lang="ru-RU" sz="2200" dirty="0"/>
              <a:t>– </a:t>
            </a:r>
            <a:r>
              <a:rPr lang="ru-RU" sz="2200" dirty="0" smtClean="0"/>
              <a:t>в мл/кг/</a:t>
            </a:r>
            <a:r>
              <a:rPr lang="ru-RU" sz="2200" dirty="0" err="1" smtClean="0"/>
              <a:t>сут</a:t>
            </a:r>
            <a:r>
              <a:rPr lang="ru-RU" sz="2200" dirty="0" smtClean="0"/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n</a:t>
            </a:r>
            <a:r>
              <a:rPr lang="ru-RU" sz="2200" dirty="0" smtClean="0"/>
              <a:t> – возраст, полных лет.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3352" y="2713545"/>
            <a:ext cx="8254369" cy="5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ru-RU" sz="2200" kern="0" dirty="0" smtClean="0">
                <a:effectLst/>
              </a:rPr>
              <a:t>До 1 года – 140 мл/кг/</a:t>
            </a:r>
            <a:r>
              <a:rPr lang="ru-RU" sz="2200" kern="0" dirty="0" err="1" smtClean="0">
                <a:effectLst/>
              </a:rPr>
              <a:t>сут</a:t>
            </a:r>
            <a:r>
              <a:rPr lang="ru-RU" sz="2200" kern="0" dirty="0" smtClean="0">
                <a:effectLst/>
              </a:rPr>
              <a:t>. но не более 1 000 мл/</a:t>
            </a:r>
            <a:r>
              <a:rPr lang="ru-RU" sz="2200" kern="0" dirty="0" err="1" smtClean="0">
                <a:effectLst/>
              </a:rPr>
              <a:t>сут</a:t>
            </a:r>
            <a:r>
              <a:rPr lang="ru-RU" sz="2200" kern="0" dirty="0" smtClean="0">
                <a:effectLst/>
              </a:rPr>
              <a:t>.</a:t>
            </a:r>
            <a:endParaRPr lang="en-US" sz="2200" kern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1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3352" y="125136"/>
            <a:ext cx="11436548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Расчет физиологической потребности в жидкости (ФП), мл/кг/</a:t>
            </a:r>
            <a:r>
              <a:rPr lang="ru-RU" sz="26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сут</a:t>
            </a:r>
            <a:endParaRPr lang="ru-RU" sz="2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52" y="965722"/>
            <a:ext cx="5429448" cy="40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 startAt="4"/>
            </a:pPr>
            <a:r>
              <a:rPr lang="ru-RU" sz="2200" kern="0" dirty="0" smtClean="0">
                <a:effectLst/>
              </a:rPr>
              <a:t>Метод </a:t>
            </a:r>
            <a:r>
              <a:rPr lang="en-US" sz="2200" kern="0" dirty="0" smtClean="0">
                <a:effectLst/>
              </a:rPr>
              <a:t>Holliday-Segar</a:t>
            </a:r>
            <a:r>
              <a:rPr lang="ru-RU" sz="2200" kern="0" dirty="0" smtClean="0">
                <a:effectLst/>
              </a:rPr>
              <a:t>*</a:t>
            </a:r>
            <a:r>
              <a:rPr lang="en-US" sz="2200" kern="0" dirty="0" smtClean="0">
                <a:effectLst/>
              </a:rPr>
              <a:t>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2751996"/>
              </p:ext>
            </p:extLst>
          </p:nvPr>
        </p:nvGraphicFramePr>
        <p:xfrm>
          <a:off x="709352" y="1699875"/>
          <a:ext cx="1015492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77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Масса тела,</a:t>
                      </a:r>
                      <a:r>
                        <a:rPr lang="ru-RU" sz="2000" baseline="0" dirty="0" smtClean="0"/>
                        <a:t> кг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ФП</a:t>
                      </a:r>
                      <a:r>
                        <a:rPr lang="ru-RU" sz="2000" baseline="0" dirty="0" smtClean="0"/>
                        <a:t> в сутки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 – 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100,0 мл/кг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10 - 20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r>
                        <a:rPr lang="ru-RU" sz="2000" baseline="0" dirty="0" smtClean="0"/>
                        <a:t> 000,0 мл + (50,0 мл/кг на каждый кг </a:t>
                      </a:r>
                      <a:r>
                        <a:rPr lang="en-US" sz="2000" baseline="0" dirty="0" smtClean="0"/>
                        <a:t>&gt;</a:t>
                      </a:r>
                      <a:r>
                        <a:rPr lang="ru-RU" sz="2000" baseline="0" dirty="0" smtClean="0"/>
                        <a:t>10 кг)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</a:t>
                      </a:r>
                      <a:r>
                        <a:rPr lang="ru-RU" sz="2000" dirty="0" smtClean="0"/>
                        <a:t> 20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1 500,0 мл + </a:t>
                      </a:r>
                      <a:r>
                        <a:rPr lang="ru-RU" sz="2000" baseline="0" dirty="0" smtClean="0"/>
                        <a:t>(20,0 мл/кг на каждый кг </a:t>
                      </a:r>
                      <a:r>
                        <a:rPr lang="en-US" sz="2000" baseline="0" dirty="0" smtClean="0"/>
                        <a:t>&gt;</a:t>
                      </a:r>
                      <a:r>
                        <a:rPr lang="ru-RU" sz="2000" baseline="0" dirty="0" smtClean="0"/>
                        <a:t>20 кг)</a:t>
                      </a:r>
                      <a:endParaRPr lang="ru-RU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352" y="5083624"/>
            <a:ext cx="1118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- </a:t>
            </a:r>
            <a:r>
              <a:rPr lang="en-US" i="1" dirty="0" err="1" smtClean="0"/>
              <a:t>Guarino</a:t>
            </a:r>
            <a:r>
              <a:rPr lang="en-US" i="1" dirty="0" smtClean="0"/>
              <a:t> A, Ashkenazi S, </a:t>
            </a:r>
            <a:r>
              <a:rPr lang="en-US" i="1" dirty="0" err="1" smtClean="0"/>
              <a:t>Gendrel</a:t>
            </a:r>
            <a:r>
              <a:rPr lang="en-US" i="1" dirty="0" smtClean="0"/>
              <a:t> D, </a:t>
            </a:r>
            <a:r>
              <a:rPr lang="en-US" i="1" dirty="0" err="1" smtClean="0"/>
              <a:t>Vecchio</a:t>
            </a:r>
            <a:r>
              <a:rPr lang="en-US" i="1" dirty="0" smtClean="0"/>
              <a:t> AL, Shamir R, </a:t>
            </a:r>
            <a:r>
              <a:rPr lang="en-US" i="1" dirty="0" err="1" smtClean="0"/>
              <a:t>Szajewska</a:t>
            </a:r>
            <a:r>
              <a:rPr lang="en-US" i="1" dirty="0" smtClean="0"/>
              <a:t> H. European </a:t>
            </a:r>
            <a:r>
              <a:rPr lang="en-US" i="1" dirty="0"/>
              <a:t>Society for Pediatric </a:t>
            </a:r>
            <a:r>
              <a:rPr lang="en-US" i="1" dirty="0" smtClean="0"/>
              <a:t>Gastroenterology, </a:t>
            </a:r>
            <a:r>
              <a:rPr lang="en-US" i="1" dirty="0" err="1" smtClean="0"/>
              <a:t>Hepatology</a:t>
            </a:r>
            <a:r>
              <a:rPr lang="en-US" i="1" dirty="0"/>
              <a:t>, and Nutrition/European Society for </a:t>
            </a:r>
            <a:r>
              <a:rPr lang="en-US" i="1" dirty="0" smtClean="0"/>
              <a:t>Pediatric Infectious </a:t>
            </a:r>
            <a:r>
              <a:rPr lang="en-US" i="1" dirty="0"/>
              <a:t>Diseases Evidence-Based Guidelines for </a:t>
            </a:r>
            <a:r>
              <a:rPr lang="en-US" i="1" dirty="0" smtClean="0"/>
              <a:t>the Management </a:t>
            </a:r>
            <a:r>
              <a:rPr lang="en-US" i="1" dirty="0"/>
              <a:t>of Acute Gastroenteritis in Children </a:t>
            </a:r>
            <a:r>
              <a:rPr lang="en-US" i="1" dirty="0" smtClean="0"/>
              <a:t>in Europe</a:t>
            </a:r>
            <a:r>
              <a:rPr lang="en-US" i="1" dirty="0"/>
              <a:t>: Update 2014</a:t>
            </a:r>
            <a:r>
              <a:rPr lang="ru-RU" i="1" dirty="0" smtClean="0"/>
              <a:t>. </a:t>
            </a:r>
            <a:r>
              <a:rPr lang="en-US" i="1" dirty="0" smtClean="0"/>
              <a:t>JPGN. 2014; 59 (1): 132-52.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4279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65200" y="3132280"/>
            <a:ext cx="10680700" cy="260580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</a:rPr>
              <a:t>Волемический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статус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– текущее состояние водного обмена организма</a:t>
            </a:r>
            <a:endParaRPr lang="ru-RU" sz="3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65200" y="526471"/>
            <a:ext cx="10680700" cy="260580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</a:rPr>
              <a:t>Волемическая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(жидкостная) нагрузка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– это </a:t>
            </a: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суточный объем</a:t>
            </a:r>
            <a:r>
              <a:rPr lang="ru-RU" sz="3600" dirty="0" smtClean="0"/>
              <a:t>, который ребенок должен получить </a:t>
            </a:r>
            <a:r>
              <a:rPr lang="ru-RU" sz="36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энтеральным</a:t>
            </a:r>
            <a:r>
              <a:rPr lang="ru-RU" sz="3600" dirty="0" smtClean="0"/>
              <a:t> (еда, питье) и/или </a:t>
            </a: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парентеральным</a:t>
            </a:r>
            <a:r>
              <a:rPr lang="ru-RU" sz="3600" dirty="0" smtClean="0"/>
              <a:t> (</a:t>
            </a:r>
            <a:r>
              <a:rPr lang="ru-RU" sz="3600" dirty="0" err="1" smtClean="0"/>
              <a:t>инфузионная</a:t>
            </a:r>
            <a:r>
              <a:rPr lang="ru-RU" sz="3600" dirty="0" smtClean="0"/>
              <a:t> терапия) путем.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428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101600"/>
            <a:ext cx="9144000" cy="4191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Расчет патологических потерь (ПП), мл/кг/</a:t>
            </a:r>
            <a:r>
              <a:rPr lang="ru-RU" sz="24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сут</a:t>
            </a: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5393777"/>
              </p:ext>
            </p:extLst>
          </p:nvPr>
        </p:nvGraphicFramePr>
        <p:xfrm>
          <a:off x="1149350" y="2725636"/>
          <a:ext cx="10217472" cy="1136203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3399FF">
                        <a:tint val="50000"/>
                        <a:satMod val="300000"/>
                      </a:srgbClr>
                    </a:gs>
                    <a:gs pos="35000">
                      <a:srgbClr val="3399FF">
                        <a:tint val="37000"/>
                        <a:satMod val="300000"/>
                      </a:srgbClr>
                    </a:gs>
                    <a:gs pos="100000">
                      <a:srgbClr val="3399FF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5798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8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Рвота, зонд, дренажи</a:t>
                      </a:r>
                      <a:endParaRPr kumimoji="0" lang="ru-RU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столько, сколько получено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Жидкий стул</a:t>
                      </a:r>
                      <a:endParaRPr kumimoji="0" lang="ru-RU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столько, сколько получено или на каждый эпизод: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2 лет – 50 - 100 мл;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≥2 лет – 100 - 200 мл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99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599895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08236" y="653672"/>
            <a:ext cx="10299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Патологические потери только те, которые можно реально измерить: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рвота;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жидкий стул;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желудочный зонд;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дренажи и фистулы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749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620688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Расчет </a:t>
            </a:r>
            <a:r>
              <a:rPr lang="ru-RU" sz="30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волемической</a:t>
            </a: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нагрузки на этапе </a:t>
            </a:r>
            <a:r>
              <a:rPr lang="en-US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12752" y="1484784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ru-RU" kern="0" dirty="0">
                <a:solidFill>
                  <a:schemeClr val="bg1">
                    <a:lumMod val="75000"/>
                  </a:schemeClr>
                </a:solidFill>
                <a:effectLst/>
              </a:rPr>
              <a:t>Расчет </a:t>
            </a:r>
            <a:r>
              <a:rPr lang="ru-RU" kern="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суточного объема жидкости.</a:t>
            </a:r>
            <a:endParaRPr lang="ru-RU" kern="0" dirty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Расчет объема </a:t>
            </a:r>
            <a:r>
              <a:rPr lang="ru-RU" kern="0" dirty="0" err="1" smtClean="0">
                <a:effectLst/>
              </a:rPr>
              <a:t>энтерального</a:t>
            </a:r>
            <a:r>
              <a:rPr lang="ru-RU" kern="0" dirty="0" smtClean="0">
                <a:effectLst/>
              </a:rPr>
              <a:t> питания.</a:t>
            </a:r>
            <a:endParaRPr lang="ru-RU" kern="0" dirty="0">
              <a:effectLst/>
            </a:endParaRP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Расчет объема ИТ.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Определение качественного состава ИТ.</a:t>
            </a:r>
          </a:p>
          <a:p>
            <a:pPr marL="514350" indent="-514350" algn="just"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Фиксация </a:t>
            </a:r>
            <a:r>
              <a:rPr lang="ru-RU" kern="0" dirty="0">
                <a:solidFill>
                  <a:schemeClr val="bg1">
                    <a:lumMod val="75000"/>
                  </a:schemeClr>
                </a:solidFill>
                <a:effectLst/>
              </a:rPr>
              <a:t>программы в </a:t>
            </a:r>
            <a:r>
              <a:rPr lang="ru-RU" kern="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листе назначений.</a:t>
            </a:r>
            <a:endParaRPr lang="ru-RU" kern="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6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823636"/>
            <a:ext cx="9144000" cy="3955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22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энтерального</a:t>
            </a:r>
            <a:r>
              <a:rPr lang="ru-RU" sz="2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питания (ЭП), мл/</a:t>
            </a:r>
            <a:r>
              <a:rPr lang="ru-RU" sz="22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сут</a:t>
            </a:r>
            <a:endParaRPr lang="ru-RU" sz="22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9250" y="2373784"/>
            <a:ext cx="11493500" cy="67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0" indent="0" algn="ctr">
              <a:buClr>
                <a:schemeClr val="tx1"/>
              </a:buClr>
              <a:buNone/>
            </a:pP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9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</a:t>
            </a:r>
            <a:r>
              <a:rPr lang="ru-RU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кормления</a:t>
            </a:r>
            <a:r>
              <a:rPr lang="en-US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приема пищи) </a:t>
            </a:r>
            <a:r>
              <a:rPr lang="ru-RU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 число кормлений (приемов)</a:t>
            </a:r>
            <a:endParaRPr lang="ru-RU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250" y="4611254"/>
            <a:ext cx="1163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V</a:t>
            </a:r>
            <a:r>
              <a:rPr lang="ru-RU" dirty="0" smtClean="0"/>
              <a:t>кормления</a:t>
            </a:r>
            <a:r>
              <a:rPr lang="ru-RU" sz="2400" dirty="0" smtClean="0"/>
              <a:t> - исходя из объема, который ребенок </a:t>
            </a:r>
            <a:r>
              <a:rPr lang="ru-RU" sz="2400" dirty="0" smtClean="0">
                <a:solidFill>
                  <a:srgbClr val="FF0000"/>
                </a:solidFill>
              </a:rPr>
              <a:t>может</a:t>
            </a:r>
            <a:r>
              <a:rPr lang="ru-RU" sz="2400" dirty="0" smtClean="0"/>
              <a:t>, а не </a:t>
            </a:r>
            <a:r>
              <a:rPr lang="ru-RU" sz="2400" dirty="0" smtClean="0">
                <a:solidFill>
                  <a:srgbClr val="FF0000"/>
                </a:solidFill>
              </a:rPr>
              <a:t>должен</a:t>
            </a:r>
            <a:r>
              <a:rPr lang="ru-RU" sz="2400" dirty="0" smtClean="0"/>
              <a:t> съесть!!!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135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620688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Составление суточной программы </a:t>
            </a: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12752" y="1484784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>
                <a:solidFill>
                  <a:schemeClr val="bg1">
                    <a:lumMod val="85000"/>
                  </a:schemeClr>
                </a:solidFill>
                <a:effectLst/>
              </a:rPr>
              <a:t>Расчет 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общего суточного объема.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Расчет объема </a:t>
            </a:r>
            <a:r>
              <a:rPr lang="ru-RU" kern="0" dirty="0" err="1" smtClean="0">
                <a:solidFill>
                  <a:schemeClr val="bg1">
                    <a:lumMod val="85000"/>
                  </a:schemeClr>
                </a:solidFill>
                <a:effectLst/>
              </a:rPr>
              <a:t>энтерального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 питания.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Расчет объема ИТ.</a:t>
            </a: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Определение качественного состава ИТ.</a:t>
            </a: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Фиксация </a:t>
            </a:r>
            <a:r>
              <a:rPr lang="ru-RU" kern="0" dirty="0">
                <a:solidFill>
                  <a:schemeClr val="bg1">
                    <a:lumMod val="85000"/>
                  </a:schemeClr>
                </a:solidFill>
                <a:effectLst/>
              </a:rPr>
              <a:t>программы в 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листе назначений.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7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080444" y="1747416"/>
            <a:ext cx="8229600" cy="65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ит=</a:t>
            </a:r>
            <a:r>
              <a:rPr lang="en-US" sz="3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сут-</a:t>
            </a:r>
            <a:r>
              <a:rPr lang="en-US" sz="3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</a:t>
            </a:r>
          </a:p>
          <a:p>
            <a:pPr marL="0" indent="0" algn="ctr">
              <a:buNone/>
            </a:pPr>
            <a:endParaRPr lang="ru-RU" sz="3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5444" y="2773164"/>
            <a:ext cx="8054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V</a:t>
            </a:r>
            <a:r>
              <a:rPr lang="ru-RU" sz="3000" dirty="0" err="1" smtClean="0">
                <a:solidFill>
                  <a:srgbClr val="0070C0"/>
                </a:solidFill>
              </a:rPr>
              <a:t>ит</a:t>
            </a:r>
            <a:r>
              <a:rPr lang="ru-RU" sz="3000" dirty="0" smtClean="0"/>
              <a:t> </a:t>
            </a:r>
            <a:r>
              <a:rPr lang="ru-RU" sz="3000" dirty="0"/>
              <a:t>– </a:t>
            </a:r>
            <a:r>
              <a:rPr lang="ru-RU" sz="3000" dirty="0" smtClean="0"/>
              <a:t>объем ИТ;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V</a:t>
            </a:r>
            <a:r>
              <a:rPr lang="ru-RU" sz="3000" dirty="0" err="1" smtClean="0">
                <a:solidFill>
                  <a:srgbClr val="0070C0"/>
                </a:solidFill>
              </a:rPr>
              <a:t>сут</a:t>
            </a:r>
            <a:r>
              <a:rPr lang="ru-RU" sz="3000" dirty="0" smtClean="0"/>
              <a:t> – суточный объем жидкости;</a:t>
            </a:r>
          </a:p>
          <a:p>
            <a:pPr marL="609600" indent="-609600">
              <a:lnSpc>
                <a:spcPct val="80000"/>
              </a:lnSpc>
            </a:pPr>
            <a:r>
              <a:rPr lang="en-US" sz="3000" dirty="0" smtClean="0">
                <a:solidFill>
                  <a:srgbClr val="0070C0"/>
                </a:solidFill>
              </a:rPr>
              <a:t>V</a:t>
            </a:r>
            <a:r>
              <a:rPr lang="ru-RU" sz="3000" dirty="0" err="1" smtClean="0">
                <a:solidFill>
                  <a:srgbClr val="0070C0"/>
                </a:solidFill>
              </a:rPr>
              <a:t>эп</a:t>
            </a:r>
            <a:r>
              <a:rPr lang="ru-RU" sz="3000" dirty="0" smtClean="0"/>
              <a:t> </a:t>
            </a:r>
            <a:r>
              <a:rPr lang="ru-RU" sz="3000" dirty="0"/>
              <a:t>– </a:t>
            </a:r>
            <a:r>
              <a:rPr lang="ru-RU" sz="3000" dirty="0" smtClean="0"/>
              <a:t>объем </a:t>
            </a:r>
            <a:r>
              <a:rPr lang="ru-RU" sz="3000" dirty="0" err="1" smtClean="0"/>
              <a:t>энтерального</a:t>
            </a:r>
            <a:r>
              <a:rPr lang="ru-RU" sz="3000" dirty="0" smtClean="0"/>
              <a:t> питания.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928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620688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Составление суточной программы </a:t>
            </a: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012752" y="1484784"/>
            <a:ext cx="82296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>
                <a:solidFill>
                  <a:schemeClr val="bg1">
                    <a:lumMod val="85000"/>
                  </a:schemeClr>
                </a:solidFill>
                <a:effectLst/>
              </a:rPr>
              <a:t>Расчет 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общего суточного объема.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Расчет объема </a:t>
            </a:r>
            <a:r>
              <a:rPr lang="ru-RU" kern="0" dirty="0" err="1" smtClean="0">
                <a:solidFill>
                  <a:schemeClr val="bg1">
                    <a:lumMod val="85000"/>
                  </a:schemeClr>
                </a:solidFill>
                <a:effectLst/>
              </a:rPr>
              <a:t>энтерального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 питания.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Расчет объема ИТ.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Определение качественного состава ИТ.</a:t>
            </a:r>
          </a:p>
          <a:p>
            <a:pPr marL="514350" indent="-514350" algn="just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Фиксация </a:t>
            </a:r>
            <a:r>
              <a:rPr lang="ru-RU" kern="0" dirty="0">
                <a:solidFill>
                  <a:schemeClr val="bg1">
                    <a:lumMod val="85000"/>
                  </a:schemeClr>
                </a:solidFill>
                <a:effectLst/>
              </a:rPr>
              <a:t>программы в </a:t>
            </a:r>
            <a:r>
              <a:rPr lang="ru-RU" kern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листе назначений.</a:t>
            </a:r>
            <a:endParaRPr lang="ru-RU" kern="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4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82700" y="533400"/>
            <a:ext cx="10172700" cy="609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Качественный состав ИТ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3400" y="1281584"/>
            <a:ext cx="10922000" cy="46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Глюкоза 10% - 2/3 объема</a:t>
            </a:r>
          </a:p>
          <a:p>
            <a:pPr marL="400050" lvl="1" indent="0" algn="just">
              <a:buClr>
                <a:schemeClr val="tx1"/>
              </a:buClr>
              <a:buNone/>
            </a:pPr>
            <a:r>
              <a:rPr lang="ru-RU" kern="0" dirty="0" smtClean="0">
                <a:effectLst/>
              </a:rPr>
              <a:t>+ </a:t>
            </a:r>
            <a:r>
              <a:rPr lang="en-US" kern="0" dirty="0" smtClean="0">
                <a:effectLst/>
              </a:rPr>
              <a:t>K</a:t>
            </a:r>
            <a:r>
              <a:rPr lang="en-US" kern="0" baseline="30000" dirty="0" smtClean="0">
                <a:effectLst/>
              </a:rPr>
              <a:t>+</a:t>
            </a:r>
            <a:r>
              <a:rPr lang="en-US" kern="0" dirty="0" smtClean="0">
                <a:effectLst/>
              </a:rPr>
              <a:t> </a:t>
            </a:r>
            <a:r>
              <a:rPr lang="ru-RU" kern="0" dirty="0" smtClean="0">
                <a:effectLst/>
              </a:rPr>
              <a:t>по потребности, при том, что на 1 </a:t>
            </a:r>
            <a:r>
              <a:rPr lang="ru-RU" kern="0" dirty="0" err="1" smtClean="0">
                <a:effectLst/>
              </a:rPr>
              <a:t>ммоль</a:t>
            </a:r>
            <a:r>
              <a:rPr lang="en-US" kern="0" dirty="0" smtClean="0">
                <a:effectLst/>
              </a:rPr>
              <a:t> K</a:t>
            </a:r>
            <a:r>
              <a:rPr lang="en-US" kern="0" baseline="30000" dirty="0" smtClean="0">
                <a:effectLst/>
              </a:rPr>
              <a:t>+</a:t>
            </a:r>
            <a:r>
              <a:rPr lang="en-US" kern="0" dirty="0" smtClean="0">
                <a:effectLst/>
              </a:rPr>
              <a:t> </a:t>
            </a:r>
            <a:r>
              <a:rPr lang="ru-RU" kern="0" dirty="0" smtClean="0">
                <a:effectLst/>
              </a:rPr>
              <a:t>вводят 2,5 г глюкозы;</a:t>
            </a:r>
          </a:p>
          <a:p>
            <a:pPr marL="400050" lvl="1" indent="0" algn="just">
              <a:buClr>
                <a:schemeClr val="tx1"/>
              </a:buClr>
              <a:buNone/>
            </a:pPr>
            <a:r>
              <a:rPr lang="ru-RU" kern="0" dirty="0" smtClean="0">
                <a:effectLst/>
              </a:rPr>
              <a:t>+</a:t>
            </a:r>
            <a:r>
              <a:rPr lang="en-US" kern="0" dirty="0" smtClean="0">
                <a:effectLst/>
              </a:rPr>
              <a:t>Mg</a:t>
            </a:r>
            <a:r>
              <a:rPr lang="en-US" kern="0" baseline="30000" dirty="0" smtClean="0">
                <a:effectLst/>
              </a:rPr>
              <a:t>2+ </a:t>
            </a:r>
            <a:r>
              <a:rPr lang="ru-RU" kern="0" dirty="0" smtClean="0">
                <a:effectLst/>
              </a:rPr>
              <a:t>по потребности.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>
                <a:effectLst/>
              </a:rPr>
              <a:t> </a:t>
            </a:r>
            <a:r>
              <a:rPr lang="en-US" kern="0" dirty="0" err="1" smtClean="0">
                <a:effectLst/>
              </a:rPr>
              <a:t>NaCl</a:t>
            </a:r>
            <a:r>
              <a:rPr lang="en-US" kern="0" dirty="0" smtClean="0">
                <a:effectLst/>
              </a:rPr>
              <a:t> 0,9% - 1/3  </a:t>
            </a:r>
            <a:r>
              <a:rPr lang="ru-RU" kern="0" dirty="0" smtClean="0">
                <a:effectLst/>
              </a:rPr>
              <a:t>объема.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endParaRPr lang="ru-RU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82700" y="533400"/>
            <a:ext cx="10172700" cy="609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Мониторинг ИТ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025452" y="1143000"/>
            <a:ext cx="8198048" cy="522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Внешний вид (избегать отеков или дегидратации):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>
                <a:effectLst/>
              </a:rPr>
              <a:t> </a:t>
            </a:r>
            <a:r>
              <a:rPr lang="ru-RU" kern="0" dirty="0" smtClean="0">
                <a:effectLst/>
              </a:rPr>
              <a:t>Темп диуреза:</a:t>
            </a:r>
          </a:p>
          <a:p>
            <a:pPr marL="914400" lvl="1" indent="-51435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kern="0" dirty="0" smtClean="0">
                <a:effectLst/>
              </a:rPr>
              <a:t>контроль суточного объема выпитого и выделенного;</a:t>
            </a:r>
          </a:p>
          <a:p>
            <a:pPr marL="914400" lvl="1" indent="-51435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kern="0" dirty="0" smtClean="0">
                <a:effectLst/>
              </a:rPr>
              <a:t>почасовой диурез – </a:t>
            </a:r>
            <a:r>
              <a:rPr lang="ru-RU" i="1" kern="0" dirty="0" smtClean="0">
                <a:solidFill>
                  <a:srgbClr val="FF0000"/>
                </a:solidFill>
                <a:effectLst/>
              </a:rPr>
              <a:t>не менее 1 мл/кг/ч </a:t>
            </a:r>
            <a:r>
              <a:rPr lang="ru-RU" kern="0" dirty="0" smtClean="0">
                <a:effectLst/>
              </a:rPr>
              <a:t>и</a:t>
            </a:r>
            <a:r>
              <a:rPr lang="ru-RU" i="1" kern="0" dirty="0" smtClean="0">
                <a:solidFill>
                  <a:srgbClr val="FF0000"/>
                </a:solidFill>
                <a:effectLst/>
              </a:rPr>
              <a:t> не менее 50% введенной жидкости </a:t>
            </a:r>
            <a:r>
              <a:rPr lang="ru-RU" kern="0" dirty="0" smtClean="0">
                <a:effectLst/>
              </a:rPr>
              <a:t>(0,5 мл/кг/ч – анурия)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>
                <a:effectLst/>
              </a:rPr>
              <a:t> </a:t>
            </a:r>
            <a:r>
              <a:rPr lang="ru-RU" kern="0" dirty="0" smtClean="0">
                <a:effectLst/>
              </a:rPr>
              <a:t>Уровень электролитов.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kern="0" dirty="0" smtClean="0">
                <a:effectLst/>
              </a:rPr>
              <a:t>Уровень </a:t>
            </a:r>
            <a:r>
              <a:rPr lang="en-US" kern="0" dirty="0" err="1" smtClean="0">
                <a:effectLst/>
              </a:rPr>
              <a:t>Ht</a:t>
            </a:r>
            <a:r>
              <a:rPr lang="ru-RU" kern="0" dirty="0" smtClean="0">
                <a:effectLst/>
              </a:rPr>
              <a:t>.</a:t>
            </a:r>
            <a:endParaRPr lang="ru-RU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8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46200" y="533400"/>
            <a:ext cx="10172700" cy="609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Признаки </a:t>
            </a:r>
            <a:r>
              <a:rPr lang="ru-RU" sz="3000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гипер</a:t>
            </a:r>
            <a:r>
              <a:rPr lang="ru-RU" sz="30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гидратации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55964" y="1468582"/>
            <a:ext cx="10432472" cy="489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9pPr>
          </a:lstStyle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err="1" smtClean="0">
                <a:effectLst/>
              </a:rPr>
              <a:t>Тахипноэ</a:t>
            </a:r>
            <a:r>
              <a:rPr lang="ru-RU" sz="3000" kern="0" dirty="0" smtClean="0">
                <a:effectLst/>
              </a:rPr>
              <a:t>, одышка, влажные хрипы и крепитация в легких.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err="1" smtClean="0">
                <a:effectLst/>
              </a:rPr>
              <a:t>Гепатомегалия</a:t>
            </a:r>
            <a:r>
              <a:rPr lang="ru-RU" sz="3000" kern="0" dirty="0" smtClean="0">
                <a:effectLst/>
              </a:rPr>
              <a:t>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smtClean="0">
                <a:effectLst/>
              </a:rPr>
              <a:t>Набухание вен шеи.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err="1" smtClean="0">
                <a:effectLst/>
              </a:rPr>
              <a:t>Кардиомегалия</a:t>
            </a:r>
            <a:r>
              <a:rPr lang="ru-RU" sz="3000" kern="0" dirty="0" smtClean="0">
                <a:effectLst/>
              </a:rPr>
              <a:t>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smtClean="0">
                <a:effectLst/>
              </a:rPr>
              <a:t>Артериальная гипертензия.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smtClean="0">
                <a:effectLst/>
              </a:rPr>
              <a:t>Отеки (сначала – мошонка и отлогие места тела).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smtClean="0">
                <a:effectLst/>
              </a:rPr>
              <a:t>Быстрое внезапное увеличение массы тела.</a:t>
            </a:r>
          </a:p>
          <a:p>
            <a:pPr marL="51435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000" kern="0" dirty="0" smtClean="0">
                <a:effectLst/>
              </a:rPr>
              <a:t>Нарушение уровня бодрствования (сознания).</a:t>
            </a:r>
            <a:endParaRPr lang="ru-RU" sz="3000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4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035" y="286603"/>
            <a:ext cx="10058400" cy="60129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Оценка уровня бодрствования - шкала ком Глазго (ШКГ)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004515" y="932934"/>
          <a:ext cx="10058400" cy="488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46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334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5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43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Признак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Дети (</a:t>
                      </a:r>
                      <a:r>
                        <a:rPr lang="en-US" sz="1400" dirty="0" smtClean="0"/>
                        <a:t>≥</a:t>
                      </a:r>
                      <a:r>
                        <a:rPr lang="ru-RU" sz="1400" dirty="0" smtClean="0"/>
                        <a:t> 1 года)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Младенцы (</a:t>
                      </a:r>
                      <a:r>
                        <a:rPr lang="en-US" sz="1400" dirty="0" smtClean="0"/>
                        <a:t>&lt;</a:t>
                      </a:r>
                      <a:r>
                        <a:rPr lang="ru-RU" sz="1400" dirty="0" smtClean="0"/>
                        <a:t> 1</a:t>
                      </a:r>
                      <a:r>
                        <a:rPr lang="ru-RU" sz="1400" baseline="0" dirty="0" smtClean="0"/>
                        <a:t> года)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Баллы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901">
                <a:tc rowSpan="4"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Открывание глаз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438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звук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звук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8958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Только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Только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998">
                <a:tc rowSpan="5">
                  <a:txBody>
                    <a:bodyPr/>
                    <a:lstStyle/>
                    <a:p>
                      <a:r>
                        <a:rPr lang="ru-RU" sz="1400" dirty="0" smtClean="0"/>
                        <a:t>Вербальный ответ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Спонтанный, осознанный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«Воркование» или лепет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451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задержкой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Возбужденный</a:t>
                      </a:r>
                      <a:r>
                        <a:rPr lang="ru-RU" sz="1400" baseline="0" dirty="0" smtClean="0"/>
                        <a:t> крик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795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Отдельные слова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Крик</a:t>
                      </a:r>
                      <a:r>
                        <a:rPr lang="ru-RU" sz="1400" baseline="0" dirty="0" smtClean="0"/>
                        <a:t>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2576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Отдельные звуки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Постанывания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1859">
                <a:tc rowSpan="6">
                  <a:txBody>
                    <a:bodyPr/>
                    <a:lstStyle/>
                    <a:p>
                      <a:r>
                        <a:rPr lang="ru-RU" sz="1400" dirty="0" smtClean="0"/>
                        <a:t>Двигательный</a:t>
                      </a:r>
                      <a:r>
                        <a:rPr lang="ru-RU" sz="1400" baseline="0" dirty="0" smtClean="0"/>
                        <a:t> ответ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Выполняет команды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Спонтанные или целенаправленные движения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185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Локализация</a:t>
                      </a:r>
                      <a:r>
                        <a:rPr lang="ru-RU" sz="1400" baseline="0" dirty="0" smtClean="0"/>
                        <a:t> боли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Отдергивания на прикосновение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3185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Отдергивание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Отдергивание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185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Аномальное сгибание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Аномальное разгибание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5002" y="6011542"/>
            <a:ext cx="1005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Handbook of Emergency Cardiovascular Care for Healthcare Providers. – American Health Association, 2006.</a:t>
            </a:r>
            <a:endParaRPr lang="ru-RU" sz="14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5002" y="6011542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63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0468"/>
            <a:ext cx="12077700" cy="864199"/>
          </a:xfr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3000" b="1" spc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Волемическая</a:t>
            </a:r>
            <a:r>
              <a:rPr lang="ru-RU" sz="3000" b="1" spc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нагрузка необходима для</a:t>
            </a:r>
            <a:endParaRPr lang="ru-RU" sz="3000" b="1" spc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 стрелкой 2"/>
          <p:cNvCxnSpPr>
            <a:stCxn id="7" idx="2"/>
          </p:cNvCxnSpPr>
          <p:nvPr/>
        </p:nvCxnSpPr>
        <p:spPr>
          <a:xfrm flipH="1">
            <a:off x="4367808" y="1139826"/>
            <a:ext cx="1728192" cy="3449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7" idx="2"/>
          </p:cNvCxnSpPr>
          <p:nvPr/>
        </p:nvCxnSpPr>
        <p:spPr>
          <a:xfrm>
            <a:off x="6096000" y="1139826"/>
            <a:ext cx="1728192" cy="3449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3999" y="1706629"/>
            <a:ext cx="4269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Поддержания </a:t>
            </a:r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волемического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статуса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6040" y="1706629"/>
            <a:ext cx="4732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Коррекции </a:t>
            </a:r>
          </a:p>
          <a:p>
            <a:pPr algn="ctr"/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волемического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статуса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096000" y="1139826"/>
            <a:ext cx="0" cy="35718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4000" y="4671478"/>
            <a:ext cx="9934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Детоксикации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4568" y="5108310"/>
            <a:ext cx="6391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/>
              <a:t>детоксикация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при отравлении ядами. Проводится ТОЛЬКО !!! анестезиологом-реаниматологом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2564904"/>
            <a:ext cx="3826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 </a:t>
            </a:r>
            <a:r>
              <a:rPr lang="ru-RU" sz="2400" dirty="0" err="1" smtClean="0"/>
              <a:t>нормогидратации</a:t>
            </a:r>
            <a:r>
              <a:rPr lang="ru-RU" sz="2400" dirty="0" smtClean="0"/>
              <a:t> – для предупреждения развития де- и </a:t>
            </a:r>
            <a:r>
              <a:rPr lang="ru-RU" sz="2400" dirty="0" err="1" smtClean="0"/>
              <a:t>гипергидратации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30087" y="2564904"/>
            <a:ext cx="3826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 дегидратации – восполнение жидкости, потерянной/теряемой организмом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194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уровня бодрствования по ШКГ/</a:t>
            </a:r>
            <a:r>
              <a:rPr lang="ru-RU" dirty="0" err="1" smtClean="0"/>
              <a:t>А.Н.Коновалову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77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Баллы (по ШКГ)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</a:t>
                      </a:r>
                      <a:r>
                        <a:rPr lang="ru-RU" sz="2400" baseline="0" dirty="0" smtClean="0"/>
                        <a:t> сознания (по </a:t>
                      </a:r>
                      <a:r>
                        <a:rPr lang="ru-RU" sz="2400" baseline="0" dirty="0" err="1" smtClean="0"/>
                        <a:t>А.Н.Коновалову</a:t>
                      </a:r>
                      <a:r>
                        <a:rPr lang="ru-RU" sz="2400" baseline="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Ясное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13 - 14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Оглушение </a:t>
                      </a:r>
                      <a:r>
                        <a:rPr lang="en-US" sz="2400" dirty="0" smtClean="0"/>
                        <a:t>I (</a:t>
                      </a:r>
                      <a:r>
                        <a:rPr lang="ru-RU" sz="2400" dirty="0" smtClean="0"/>
                        <a:t>умеренное)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10 - 12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Оглушение </a:t>
                      </a:r>
                      <a:r>
                        <a:rPr lang="en-US" sz="2400" dirty="0" smtClean="0"/>
                        <a:t>II </a:t>
                      </a:r>
                      <a:r>
                        <a:rPr lang="ru-RU" sz="2400" dirty="0" smtClean="0"/>
                        <a:t>(глубокое)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8 - 9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Сопор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6 - 7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Кома </a:t>
                      </a:r>
                      <a:r>
                        <a:rPr lang="en-US" sz="2400" dirty="0" smtClean="0"/>
                        <a:t>I </a:t>
                      </a:r>
                      <a:r>
                        <a:rPr lang="ru-RU" sz="2400" dirty="0" smtClean="0"/>
                        <a:t>(умеренная)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4 - 5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Кома </a:t>
                      </a:r>
                      <a:r>
                        <a:rPr lang="en-US" sz="2400" dirty="0" smtClean="0"/>
                        <a:t>II </a:t>
                      </a:r>
                      <a:r>
                        <a:rPr lang="ru-RU" sz="2400" dirty="0" smtClean="0"/>
                        <a:t>(глубокая)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Кома </a:t>
                      </a:r>
                      <a:r>
                        <a:rPr lang="en-US" sz="2400" dirty="0" smtClean="0"/>
                        <a:t>III </a:t>
                      </a:r>
                      <a:r>
                        <a:rPr lang="ru-RU" sz="2400" dirty="0" smtClean="0"/>
                        <a:t>(атоническая, терминальная, запредельная)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90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79418" y="454435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Этапы назначения </a:t>
            </a:r>
            <a:r>
              <a:rPr lang="ru-RU" sz="30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волемической</a:t>
            </a: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нагрузки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73382"/>
            <a:ext cx="11388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en-US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000" dirty="0" smtClean="0"/>
              <a:t> – коррекция нарушений </a:t>
            </a:r>
            <a:r>
              <a:rPr lang="ru-RU" sz="3000" dirty="0" err="1" smtClean="0"/>
              <a:t>волемического</a:t>
            </a:r>
            <a:r>
              <a:rPr lang="ru-RU" sz="3000" dirty="0" smtClean="0"/>
              <a:t> статуса (дегидратации)</a:t>
            </a:r>
          </a:p>
          <a:p>
            <a:endParaRPr lang="ru-RU" sz="3000" dirty="0" smtClean="0"/>
          </a:p>
          <a:p>
            <a:r>
              <a:rPr lang="ru-RU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en-US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smtClean="0"/>
              <a:t>– поддержание </a:t>
            </a:r>
            <a:r>
              <a:rPr lang="ru-RU" sz="3000" dirty="0" err="1" smtClean="0"/>
              <a:t>волемического</a:t>
            </a:r>
            <a:r>
              <a:rPr lang="ru-RU" sz="3000" dirty="0" smtClean="0"/>
              <a:t> статуса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42117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6364" y="2039035"/>
            <a:ext cx="1130530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en-US" sz="5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5000" dirty="0"/>
              <a:t> </a:t>
            </a:r>
            <a:endParaRPr lang="ru-RU" sz="5000" dirty="0" smtClean="0"/>
          </a:p>
          <a:p>
            <a:pPr algn="ctr"/>
            <a:r>
              <a:rPr lang="ru-RU" sz="4600" dirty="0" smtClean="0"/>
              <a:t>(коррекция </a:t>
            </a:r>
            <a:r>
              <a:rPr lang="ru-RU" sz="4600" dirty="0"/>
              <a:t>нарушений </a:t>
            </a:r>
            <a:r>
              <a:rPr lang="ru-RU" sz="4600" dirty="0" err="1"/>
              <a:t>волемического</a:t>
            </a:r>
            <a:r>
              <a:rPr lang="ru-RU" sz="4600" dirty="0"/>
              <a:t> статуса (дегидратации</a:t>
            </a:r>
            <a:r>
              <a:rPr lang="ru-RU" sz="4600" dirty="0" smtClean="0"/>
              <a:t>)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15819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9" y="2216728"/>
            <a:ext cx="11388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этапа </a:t>
            </a:r>
            <a:r>
              <a:rPr lang="en-US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000" dirty="0" smtClean="0"/>
              <a:t> – до купирования признаков дегидратации</a:t>
            </a:r>
          </a:p>
          <a:p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24655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041862" y="936336"/>
            <a:ext cx="10058400" cy="550079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4400" dirty="0" smtClean="0"/>
              <a:t>Ведущая причина дегидратации –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диарея.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многократной рвоте необходима 100% уверенность, что  это не отек головного мозга, а кишечная инфекция!!!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37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7961329"/>
              </p:ext>
            </p:extLst>
          </p:nvPr>
        </p:nvGraphicFramePr>
        <p:xfrm>
          <a:off x="1122218" y="1129530"/>
          <a:ext cx="100584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4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33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Степень обезвоживания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Признаки (наличие ≥2)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Тяжелая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 smtClean="0"/>
                        <a:t>вялость, нарушение сознания;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900" dirty="0" smtClean="0"/>
                        <a:t>запавшие глазные яблоки;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 smtClean="0"/>
                        <a:t>не может пить (пьет</a:t>
                      </a:r>
                      <a:r>
                        <a:rPr lang="ru-RU" sz="1900" baseline="0" dirty="0" smtClean="0"/>
                        <a:t> плохо);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baseline="0" dirty="0" smtClean="0"/>
                        <a:t>расправление складки </a:t>
                      </a:r>
                      <a:r>
                        <a:rPr lang="en-US" sz="1900" baseline="0" dirty="0" smtClean="0"/>
                        <a:t>&gt;</a:t>
                      </a:r>
                      <a:r>
                        <a:rPr lang="ru-RU" sz="1900" baseline="0" dirty="0" smtClean="0"/>
                        <a:t>2 с.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Умеренная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 smtClean="0"/>
                        <a:t>беспокойство, раздражительность;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 smtClean="0"/>
                        <a:t>запавшие глазные яблоки;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 smtClean="0"/>
                        <a:t>жажда;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900" dirty="0" smtClean="0"/>
                        <a:t>расправление складки медленно, но </a:t>
                      </a:r>
                      <a:r>
                        <a:rPr lang="en-US" sz="1900" dirty="0" smtClean="0"/>
                        <a:t>≤</a:t>
                      </a:r>
                      <a:r>
                        <a:rPr lang="ru-RU" sz="1900" dirty="0" smtClean="0"/>
                        <a:t>2 с.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Легкая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&lt;</a:t>
                      </a:r>
                      <a:r>
                        <a:rPr lang="ru-RU" sz="1900" baseline="0" dirty="0" smtClean="0"/>
                        <a:t> 2 признаков тяжелого или умеренного обезвоживания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79418" y="313806"/>
            <a:ext cx="9144000" cy="5760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Признаки дегидратации*</a:t>
            </a:r>
            <a:endParaRPr lang="ru-RU" sz="30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218" y="4630550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- Неотложная помощь детям. – ВОЗ, 2013.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9218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43343" y="4030678"/>
            <a:ext cx="11180618" cy="1066801"/>
          </a:xfrm>
        </p:spPr>
        <p:txBody>
          <a:bodyPr>
            <a:noAutofit/>
          </a:bodyPr>
          <a:lstStyle/>
          <a:p>
            <a:pPr marL="365760" indent="-256032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0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баллов </a:t>
            </a:r>
            <a:r>
              <a:rPr lang="ru-RU" dirty="0">
                <a:cs typeface="Times New Roman" pitchFamily="18" charset="0"/>
              </a:rPr>
              <a:t>– дегидратация отсутствует</a:t>
            </a:r>
          </a:p>
          <a:p>
            <a:pPr marL="365760" indent="-256032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1-4 баллов </a:t>
            </a:r>
            <a:r>
              <a:rPr lang="ru-RU" dirty="0">
                <a:cs typeface="Times New Roman" pitchFamily="18" charset="0"/>
              </a:rPr>
              <a:t>– </a:t>
            </a:r>
            <a:r>
              <a:rPr lang="ru-RU" dirty="0" smtClean="0">
                <a:cs typeface="Times New Roman" pitchFamily="18" charset="0"/>
              </a:rPr>
              <a:t>легкая дегидратация</a:t>
            </a:r>
            <a:endParaRPr lang="ru-RU" dirty="0">
              <a:cs typeface="Times New Roman" pitchFamily="18" charset="0"/>
            </a:endParaRPr>
          </a:p>
          <a:p>
            <a:pPr marL="365760" indent="-256032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5-8 баллов </a:t>
            </a:r>
            <a:r>
              <a:rPr lang="ru-RU" dirty="0">
                <a:cs typeface="Times New Roman" pitchFamily="18" charset="0"/>
              </a:rPr>
              <a:t>– </a:t>
            </a:r>
            <a:r>
              <a:rPr lang="ru-RU" dirty="0" smtClean="0">
                <a:cs typeface="Times New Roman" pitchFamily="18" charset="0"/>
              </a:rPr>
              <a:t>умеренная/тяжелая дегидратация</a:t>
            </a:r>
            <a:endParaRPr lang="ru-RU" dirty="0"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7435756"/>
              </p:ext>
            </p:extLst>
          </p:nvPr>
        </p:nvGraphicFramePr>
        <p:xfrm>
          <a:off x="443344" y="692150"/>
          <a:ext cx="11180619" cy="315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1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25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68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10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3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Признак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    Баллы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356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55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Внешний вид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Нормальный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Жажда,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беспокойство,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раздражительность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Вялость,</a:t>
                      </a:r>
                      <a:r>
                        <a:rPr lang="ru-RU" sz="1800" baseline="0" dirty="0" smtClean="0">
                          <a:latin typeface="+mn-lt"/>
                          <a:cs typeface="Times New Roman" pitchFamily="18" charset="0"/>
                        </a:rPr>
                        <a:t> сонливость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87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Глазные яблоки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Тургор нормальный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Слегка запавшие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Запавшие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87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Слизистые оболочки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Влажные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Липкие, суховатые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Сухие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287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Слезы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Слезоотделение в норме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Слезоотделение</a:t>
                      </a:r>
                      <a:r>
                        <a:rPr lang="ru-RU" sz="1800" baseline="0" dirty="0" smtClean="0">
                          <a:latin typeface="+mn-lt"/>
                          <a:cs typeface="Times New Roman" pitchFamily="18" charset="0"/>
                        </a:rPr>
                        <a:t> снижено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cs typeface="Times New Roman" pitchFamily="18" charset="0"/>
                        </a:rPr>
                        <a:t>Слезы отсутствуют</a:t>
                      </a:r>
                      <a:endParaRPr lang="ru-RU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63235" y="151823"/>
            <a:ext cx="11637819" cy="51104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кала дегидратации – </a:t>
            </a:r>
            <a:r>
              <a:rPr lang="en-US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sz="26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Degidration</a:t>
            </a:r>
            <a:r>
              <a:rPr lang="en-US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Scale</a:t>
            </a:r>
            <a:r>
              <a:rPr lang="ru-RU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CDS</a:t>
            </a:r>
            <a:r>
              <a:rPr lang="ru-RU" sz="2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)*</a:t>
            </a:r>
            <a:endParaRPr lang="ru-RU" sz="2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343" y="5097479"/>
            <a:ext cx="11180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* - </a:t>
            </a:r>
            <a:r>
              <a:rPr lang="en-US" i="1" dirty="0" err="1" smtClean="0"/>
              <a:t>Guarino</a:t>
            </a:r>
            <a:r>
              <a:rPr lang="en-US" i="1" dirty="0" smtClean="0"/>
              <a:t> A, Ashkenazi S, </a:t>
            </a:r>
            <a:r>
              <a:rPr lang="en-US" i="1" dirty="0" err="1" smtClean="0"/>
              <a:t>Gendrel</a:t>
            </a:r>
            <a:r>
              <a:rPr lang="en-US" i="1" dirty="0" smtClean="0"/>
              <a:t> D, </a:t>
            </a:r>
            <a:r>
              <a:rPr lang="en-US" i="1" dirty="0" err="1" smtClean="0"/>
              <a:t>Vecchio</a:t>
            </a:r>
            <a:r>
              <a:rPr lang="en-US" i="1" dirty="0" smtClean="0"/>
              <a:t> AL, Shamir R, </a:t>
            </a:r>
            <a:r>
              <a:rPr lang="en-US" i="1" dirty="0" err="1" smtClean="0"/>
              <a:t>Szajewska</a:t>
            </a:r>
            <a:r>
              <a:rPr lang="en-US" i="1" dirty="0" smtClean="0"/>
              <a:t> H. European </a:t>
            </a:r>
            <a:r>
              <a:rPr lang="en-US" i="1" dirty="0"/>
              <a:t>Society for Pediatric </a:t>
            </a:r>
            <a:r>
              <a:rPr lang="en-US" i="1" dirty="0" smtClean="0"/>
              <a:t>Gastroenterology, </a:t>
            </a:r>
            <a:r>
              <a:rPr lang="en-US" i="1" dirty="0" err="1" smtClean="0"/>
              <a:t>Hepatology</a:t>
            </a:r>
            <a:r>
              <a:rPr lang="en-US" i="1" dirty="0"/>
              <a:t>, and Nutrition/European Society for </a:t>
            </a:r>
            <a:r>
              <a:rPr lang="en-US" i="1" dirty="0" smtClean="0"/>
              <a:t>Pediatric Infectious </a:t>
            </a:r>
            <a:r>
              <a:rPr lang="en-US" i="1" dirty="0"/>
              <a:t>Diseases Evidence-Based Guidelines for </a:t>
            </a:r>
            <a:r>
              <a:rPr lang="en-US" i="1" dirty="0" smtClean="0"/>
              <a:t>the Management </a:t>
            </a:r>
            <a:r>
              <a:rPr lang="en-US" i="1" dirty="0"/>
              <a:t>of Acute Gastroenteritis in Children </a:t>
            </a:r>
            <a:r>
              <a:rPr lang="en-US" i="1" dirty="0" smtClean="0"/>
              <a:t>in Europe</a:t>
            </a:r>
            <a:r>
              <a:rPr lang="en-US" i="1" dirty="0"/>
              <a:t>: Update 2014</a:t>
            </a:r>
            <a:r>
              <a:rPr lang="ru-RU" i="1" dirty="0" smtClean="0"/>
              <a:t>. </a:t>
            </a:r>
            <a:r>
              <a:rPr lang="en-US" i="1" dirty="0" smtClean="0"/>
              <a:t>JPGN. 2014; 59 (1): 132-52.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8236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3694</TotalTime>
  <Words>1685</Words>
  <Application>Microsoft Office PowerPoint</Application>
  <PresentationFormat>Произвольный</PresentationFormat>
  <Paragraphs>307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Ретро</vt:lpstr>
      <vt:lpstr>Расчет волемической нагрузки при критических состояниях в педиатрии</vt:lpstr>
      <vt:lpstr>Слайд 2</vt:lpstr>
      <vt:lpstr>Волемическая нагрузка необходима для</vt:lpstr>
      <vt:lpstr>Слайд 4</vt:lpstr>
      <vt:lpstr>Слайд 5</vt:lpstr>
      <vt:lpstr>Слайд 6</vt:lpstr>
      <vt:lpstr>Слайд 7</vt:lpstr>
      <vt:lpstr>Слайд 8</vt:lpstr>
      <vt:lpstr>Слайд 9</vt:lpstr>
      <vt:lpstr>Запавшие глазные яблоки</vt:lpstr>
      <vt:lpstr>Оценка кожной складки: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Оценка уровня бодрствования - шкала ком Глазго (ШКГ)</vt:lpstr>
      <vt:lpstr>Оценка уровня бодрствования по ШКГ/А.Н.Коновалову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Прометной</dc:creator>
  <cp:lastModifiedBy>DTPM4</cp:lastModifiedBy>
  <cp:revision>499</cp:revision>
  <dcterms:created xsi:type="dcterms:W3CDTF">2015-06-23T15:40:04Z</dcterms:created>
  <dcterms:modified xsi:type="dcterms:W3CDTF">2016-10-27T05:56:12Z</dcterms:modified>
</cp:coreProperties>
</file>